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91A7F-5EEB-4701-85E5-CEDAE25E79F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573A1-7458-4E32-8614-DC32D375A6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333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573A1-7458-4E32-8614-DC32D375A66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64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6632"/>
            <a:ext cx="76328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2250" lvl="0" indent="-222250" algn="ctr">
              <a:lnSpc>
                <a:spcPts val="2040"/>
              </a:lnSpc>
            </a:pPr>
            <a:r>
              <a:rPr lang="ru-RU" sz="1600" b="1" spc="-25" dirty="0">
                <a:solidFill>
                  <a:srgbClr val="0070C0"/>
                </a:solidFill>
                <a:latin typeface="Times New Roman"/>
                <a:ea typeface="Times New Roman"/>
              </a:rPr>
              <a:t>Муниципальное бюджетное дошкольное образовательное </a:t>
            </a:r>
            <a:r>
              <a:rPr lang="ru-RU" sz="1600" b="1" spc="-15" dirty="0">
                <a:solidFill>
                  <a:srgbClr val="0070C0"/>
                </a:solidFill>
                <a:latin typeface="Times New Roman"/>
                <a:ea typeface="Times New Roman"/>
              </a:rPr>
              <a:t>учреждение </a:t>
            </a:r>
            <a:endParaRPr lang="ru-RU" sz="1600" b="1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222250" lvl="0" indent="-222250" algn="ctr">
              <a:lnSpc>
                <a:spcPts val="2040"/>
              </a:lnSpc>
            </a:pPr>
            <a:r>
              <a:rPr lang="ru-RU" sz="1600" b="1" spc="-15" dirty="0">
                <a:solidFill>
                  <a:srgbClr val="0070C0"/>
                </a:solidFill>
                <a:latin typeface="Times New Roman"/>
                <a:ea typeface="Times New Roman"/>
              </a:rPr>
              <a:t>«Центр развития ребёнка – детский сад»</a:t>
            </a:r>
            <a:endParaRPr lang="en-US" sz="1600" b="1" spc="-15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222250" lvl="0" indent="-222250" algn="ctr">
              <a:lnSpc>
                <a:spcPts val="2040"/>
              </a:lnSpc>
            </a:pPr>
            <a:r>
              <a:rPr lang="ru-RU" sz="1600" b="1" spc="-15" dirty="0">
                <a:solidFill>
                  <a:srgbClr val="0070C0"/>
                </a:solidFill>
                <a:latin typeface="Times New Roman"/>
                <a:ea typeface="Times New Roman"/>
              </a:rPr>
              <a:t> г. Нурлат Республики Татарстан</a:t>
            </a:r>
            <a:endParaRPr lang="ru-RU" sz="1600" b="1" dirty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7604" y="1628800"/>
            <a:ext cx="712879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Рабочая программа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кружка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«Здоровый малыш»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Franklin Gothic 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0192" y="4077072"/>
            <a:ext cx="20330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кружка: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Нурутдинова Ф.Ш.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Клементьева А.В.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74482" y="6237312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xmlns="" val="2062860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72996" y="532866"/>
            <a:ext cx="5400600" cy="3616214"/>
          </a:xfrm>
          <a:prstGeom prst="verticalScroll">
            <a:avLst>
              <a:gd name="adj" fmla="val 5876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Рабочая программа кружка «Здоровый малыш» разработана в соответствии с федеральным  государственным образовательным стандартом  дошкольного образования (Приказ Министерства образования и науки РФ от 17 октября 2013 г. №1155), постановлением Кабинета Министров Республики Татарстан  от 29.11.2014  № 931 о внесении изменений в постановление Кабинета Министров Республики Татарстан от 19.07.2010 № 573 «О Стандартах качества государственной услуги по постановлению дополнительного образования детям в учреждениях регионального значения»,  с Федеральным законом от 29 декабря 2012 г. N 273-ФЗ "Об образовании в Российской Федерации" </a:t>
            </a:r>
          </a:p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кружка разработана с опорой на комплексную программу воспитания и обучения в детском саду «От рождения до школы» под редакцией Н.Е. </a:t>
            </a:r>
            <a:r>
              <a:rPr lang="ru-RU" sz="1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М.А. Васильевой, парциальную программу «Основы физического воспитания в дошкольном детстве» под редакцией Винер-Усмановой И.А., </a:t>
            </a:r>
            <a:r>
              <a:rPr lang="ru-RU" sz="1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Горбулиной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Н.М., Цыганковой О.Д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32755"/>
            <a:ext cx="29633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</a:t>
            </a:r>
            <a:endParaRPr lang="ru-RU" sz="20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473596" y="667993"/>
            <a:ext cx="3445136" cy="1320847"/>
          </a:xfrm>
          <a:prstGeom prst="horizontalScroll">
            <a:avLst>
              <a:gd name="adj" fmla="val 9286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Способствование формированию осознанного отношения к своему здоровью у детей дошкольного возраста.</a:t>
            </a:r>
            <a:endParaRPr lang="ru-RU" sz="1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5447346" y="2188895"/>
            <a:ext cx="3445136" cy="4330761"/>
          </a:xfrm>
          <a:prstGeom prst="horizontalScroll">
            <a:avLst>
              <a:gd name="adj" fmla="val 630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Формировать </a:t>
            </a: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 своём физическом «я» - строении и функции тела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ребёнка; формировать </a:t>
            </a: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показывать и называть основные части тела, лица, понимать и различать сверстников, взрослых по половому признаку;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знаний о человеке через игровую деятельность (дидактические игры, сюжетно – ролевые);</a:t>
            </a:r>
          </a:p>
          <a:p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развивать умение устанавливать связь между органами тела человека, их назначении;</a:t>
            </a:r>
          </a:p>
          <a:p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развивать коммуникативные способности,  правила гигиены и безопасности.</a:t>
            </a:r>
            <a:endParaRPr lang="ru-RU" sz="1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74788" y="248942"/>
            <a:ext cx="7777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dirty="0" smtClean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39639D">
                        <a:shade val="20000"/>
                        <a:satMod val="245000"/>
                      </a:srgbClr>
                    </a:gs>
                    <a:gs pos="43000">
                      <a:srgbClr val="39639D">
                        <a:satMod val="255000"/>
                      </a:srgbClr>
                    </a:gs>
                    <a:gs pos="48000">
                      <a:srgbClr val="39639D">
                        <a:shade val="85000"/>
                        <a:satMod val="255000"/>
                      </a:srgbClr>
                    </a:gs>
                    <a:gs pos="100000">
                      <a:srgbClr val="39639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000" b="1" dirty="0">
              <a:ln w="9000" cmpd="sng">
                <a:solidFill>
                  <a:srgbClr val="39639D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39639D">
                      <a:shade val="20000"/>
                      <a:satMod val="245000"/>
                    </a:srgbClr>
                  </a:gs>
                  <a:gs pos="43000">
                    <a:srgbClr val="39639D">
                      <a:satMod val="255000"/>
                    </a:srgbClr>
                  </a:gs>
                  <a:gs pos="48000">
                    <a:srgbClr val="39639D">
                      <a:shade val="85000"/>
                      <a:satMod val="255000"/>
                    </a:srgbClr>
                  </a:gs>
                  <a:gs pos="100000">
                    <a:srgbClr val="39639D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3306" y="1988840"/>
            <a:ext cx="9871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dirty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39639D">
                        <a:shade val="20000"/>
                        <a:satMod val="245000"/>
                      </a:srgbClr>
                    </a:gs>
                    <a:gs pos="43000">
                      <a:srgbClr val="39639D">
                        <a:satMod val="255000"/>
                      </a:srgbClr>
                    </a:gs>
                    <a:gs pos="48000">
                      <a:srgbClr val="39639D">
                        <a:shade val="85000"/>
                        <a:satMod val="255000"/>
                      </a:srgbClr>
                    </a:gs>
                    <a:gs pos="100000">
                      <a:srgbClr val="39639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dirty="0" smtClean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39639D">
                        <a:shade val="20000"/>
                        <a:satMod val="245000"/>
                      </a:srgbClr>
                    </a:gs>
                    <a:gs pos="43000">
                      <a:srgbClr val="39639D">
                        <a:satMod val="255000"/>
                      </a:srgbClr>
                    </a:gs>
                    <a:gs pos="48000">
                      <a:srgbClr val="39639D">
                        <a:shade val="85000"/>
                        <a:satMod val="255000"/>
                      </a:srgbClr>
                    </a:gs>
                    <a:gs pos="100000">
                      <a:srgbClr val="39639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адачи</a:t>
            </a:r>
            <a:endParaRPr lang="ru-RU" sz="2000" b="1" dirty="0">
              <a:ln w="9000" cmpd="sng">
                <a:solidFill>
                  <a:srgbClr val="39639D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39639D">
                      <a:shade val="20000"/>
                      <a:satMod val="245000"/>
                    </a:srgbClr>
                  </a:gs>
                  <a:gs pos="43000">
                    <a:srgbClr val="39639D">
                      <a:satMod val="255000"/>
                    </a:srgbClr>
                  </a:gs>
                  <a:gs pos="48000">
                    <a:srgbClr val="39639D">
                      <a:shade val="85000"/>
                      <a:satMod val="255000"/>
                    </a:srgbClr>
                  </a:gs>
                  <a:gs pos="100000">
                    <a:srgbClr val="39639D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335587" y="4802352"/>
            <a:ext cx="1799590" cy="1717304"/>
          </a:xfrm>
          <a:prstGeom prst="horizontalScroll">
            <a:avLst>
              <a:gd name="adj" fmla="val 578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старшей группы – 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подгруппы,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– воспитатели группы.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0806" y="4405754"/>
            <a:ext cx="2110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39639D">
                        <a:shade val="20000"/>
                        <a:satMod val="245000"/>
                      </a:srgbClr>
                    </a:gs>
                    <a:gs pos="43000">
                      <a:srgbClr val="39639D">
                        <a:satMod val="255000"/>
                      </a:srgbClr>
                    </a:gs>
                    <a:gs pos="48000">
                      <a:srgbClr val="39639D">
                        <a:shade val="85000"/>
                        <a:satMod val="255000"/>
                      </a:srgbClr>
                    </a:gs>
                    <a:gs pos="100000">
                      <a:srgbClr val="39639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реализации</a:t>
            </a:r>
            <a:endParaRPr lang="ru-RU" b="1" dirty="0">
              <a:ln w="9000" cmpd="sng">
                <a:solidFill>
                  <a:srgbClr val="39639D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39639D">
                      <a:shade val="20000"/>
                      <a:satMod val="245000"/>
                    </a:srgbClr>
                  </a:gs>
                  <a:gs pos="43000">
                    <a:srgbClr val="39639D">
                      <a:satMod val="255000"/>
                    </a:srgbClr>
                  </a:gs>
                  <a:gs pos="48000">
                    <a:srgbClr val="39639D">
                      <a:shade val="85000"/>
                      <a:satMod val="255000"/>
                    </a:srgbClr>
                  </a:gs>
                  <a:gs pos="100000">
                    <a:srgbClr val="39639D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 flipH="1">
            <a:off x="3010916" y="4868916"/>
            <a:ext cx="1697514" cy="1584176"/>
          </a:xfrm>
          <a:prstGeom prst="horizontalScroll">
            <a:avLst>
              <a:gd name="adj" fmla="val 1016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«ЦРР – детский сад» г. Нурлат РТ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39" y="4373488"/>
            <a:ext cx="184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39639D">
                        <a:shade val="20000"/>
                        <a:satMod val="245000"/>
                      </a:srgbClr>
                    </a:gs>
                    <a:gs pos="43000">
                      <a:srgbClr val="39639D">
                        <a:satMod val="255000"/>
                      </a:srgbClr>
                    </a:gs>
                    <a:gs pos="48000">
                      <a:srgbClr val="39639D">
                        <a:shade val="85000"/>
                        <a:satMod val="255000"/>
                      </a:srgbClr>
                    </a:gs>
                    <a:gs pos="100000">
                      <a:srgbClr val="39639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</a:t>
            </a:r>
            <a:endParaRPr lang="ru-RU" b="1" dirty="0">
              <a:ln w="9000" cmpd="sng">
                <a:solidFill>
                  <a:srgbClr val="39639D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39639D">
                      <a:shade val="20000"/>
                      <a:satMod val="245000"/>
                    </a:srgbClr>
                  </a:gs>
                  <a:gs pos="43000">
                    <a:srgbClr val="39639D">
                      <a:satMod val="255000"/>
                    </a:srgbClr>
                  </a:gs>
                  <a:gs pos="48000">
                    <a:srgbClr val="39639D">
                      <a:shade val="85000"/>
                      <a:satMod val="255000"/>
                    </a:srgbClr>
                  </a:gs>
                  <a:gs pos="100000">
                    <a:srgbClr val="39639D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00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5976" y="11227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</a:rPr>
              <a:t>Описание места кружка </a:t>
            </a:r>
          </a:p>
          <a:p>
            <a:pPr lvl="0" algn="ctr"/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</a:rPr>
              <a:t>в учебном плане</a:t>
            </a:r>
            <a:endParaRPr lang="ru-RU" sz="1600" dirty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9882" y="2918440"/>
            <a:ext cx="2412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-25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</a:rPr>
              <a:t>Ценностные ориентиры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283969" y="573941"/>
            <a:ext cx="4254274" cy="2513776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кружка «Здоровый малыш» предназначена для работы с детьми дошкольного возраста от 5 до 6 лет.  Программа рассчитана на один год обучения. Образовательная деятельность в кружке планируется 1 раз в неделю, 4 раза в неделю, 36 раз в год. </a:t>
            </a:r>
          </a:p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проведения кружковых занятий: подгрупповая.</a:t>
            </a:r>
          </a:p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проведения: до 25 минут 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4283969" y="3310244"/>
            <a:ext cx="4392485" cy="3359115"/>
          </a:xfrm>
          <a:prstGeom prst="horizontalScroll">
            <a:avLst>
              <a:gd name="adj" fmla="val 64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кружка ориентирована на формирование осознанного отношения ребенка к своему здоровью, благополучию и безопасности окружающей среды. Ребенок дошкольного возраста еще не осознает того, как много зависит в жизни от состояния здоровья. Мало об это говорить. Лучше действовать практическими методами. Задача кружка здоровье сберегающей направленности как раз в том, чтобы в игровой деятельности, в практических действиях, совместной работе прививать ненавязчиво привычку здорового образа жизни. Ценностными ориентирами являются:</a:t>
            </a:r>
          </a:p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Привычка здорового образа жизни, правила гигиены, соблюдение правил безопасности, знание своего тела и организма, умение ухаживать за ним.</a:t>
            </a:r>
            <a:endParaRPr lang="ru-RU" sz="1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04739" y="697051"/>
            <a:ext cx="3826933" cy="5541486"/>
          </a:xfrm>
          <a:prstGeom prst="horizontalScroll">
            <a:avLst>
              <a:gd name="adj" fmla="val 711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 очевидна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Дети знакомятся ближе со своими частями тела, учатся адекватно их воспринимать и правильно ухаживать за частями тема, следить за собственной гигиеной. Полученные на занятиях кружка знания и умения устойчивы настолько, что дети применяют их в повседневной жизни, Поэтому их успехи на занятиях кружка определяются не только доступностью и занимательностью предлагаемого материала, но и эмоциональным восприятием и повседневной тренировкой. Например: обязательно мытье рук перед обедом и после посещения туалета входит в привычку, чистка зубов утром и вечером – увлекательным занятием и т.д. </a:t>
            </a:r>
          </a:p>
          <a:p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успешной работы с детьми в кружке здоровье сберегающей направленности используются современные компьютерные технологии, </a:t>
            </a:r>
            <a:r>
              <a:rPr lang="ru-RU" sz="1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квестовые</a:t>
            </a: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игры, увлекательные путешествия. Для удобства работы руководителей с документацией используется электронная программа «Детский сад: Развитие и Здоровье», соответствующая требованиям ФГОС ДО</a:t>
            </a: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7825" y="389275"/>
            <a:ext cx="1500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 smtClean="0">
                <a:ln w="9000" cmpd="sng">
                  <a:solidFill>
                    <a:srgbClr val="39639D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1600" b="1" dirty="0">
              <a:ln w="9000" cmpd="sng">
                <a:solidFill>
                  <a:srgbClr val="39639D">
                    <a:shade val="50000"/>
                    <a:satMod val="120000"/>
                  </a:srgb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812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57290" y="3160604"/>
            <a:ext cx="24671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</a:rPr>
              <a:t>Планируемый результат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3016" y="821057"/>
            <a:ext cx="4254274" cy="2463927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детских работ и продуктов совместного творчества;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конференции;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деятельности руководителей кружка;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средствах массовой информации;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 на сайте ДОУ.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95736" y="3284984"/>
            <a:ext cx="6768752" cy="3573016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70C0"/>
                </a:solidFill>
              </a:rPr>
              <a:t>К концу года дети  могут иметь сформированные представления о строении и функции тела ребёнка; 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Самостоятельно составлять по образцу рассказы о  событиях из личного опыта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Устанавливать связь между органами тела человека, их назначении;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Иметь развитые коммуникативные способности;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Знать  правила гигиены и безопасности;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Знать элементарные навыки по уходу за собственным телом;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Иметь представления о  привычках к здоровому образу жизни и функции тела ребёнка; 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Самостоятельно составлять по образцу рассказы о  событиях из личного опыта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Устанавливать связь между органами тела человека, их назначении;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Иметь развитые коммуникативные способности;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Знать  правила гигиены и безопасности;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Знать элементарные навыки по уходу за собственным телом;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Иметь представления о  привычках к здоровому образу жизни</a:t>
            </a:r>
            <a:endParaRPr lang="ru-RU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5935" y="210624"/>
            <a:ext cx="22484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Times New Roman"/>
                <a:ea typeface="Times New Roman"/>
              </a:rPr>
              <a:t>Средства реализации:</a:t>
            </a:r>
            <a:endParaRPr lang="ru-RU" sz="1600" b="1" dirty="0">
              <a:solidFill>
                <a:srgbClr val="0070C0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59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7792" y="163491"/>
            <a:ext cx="31309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</a:rPr>
              <a:t>Тематическое</a:t>
            </a:r>
            <a:r>
              <a:rPr kumimoji="0" lang="ru-RU" sz="1600" b="1" i="0" u="none" strike="noStrike" kern="0" cap="none" spc="0" normalizeH="0" noProof="0" dirty="0" smtClean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</a:rPr>
              <a:t> планирование</a:t>
            </a:r>
            <a:endParaRPr kumimoji="0" lang="ru-RU" sz="1600" b="1" i="0" u="none" strike="noStrike" kern="0" cap="none" spc="0" normalizeH="0" baseline="0" noProof="0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9138151"/>
              </p:ext>
            </p:extLst>
          </p:nvPr>
        </p:nvGraphicFramePr>
        <p:xfrm>
          <a:off x="1187623" y="502044"/>
          <a:ext cx="7632848" cy="5512094"/>
        </p:xfrm>
        <a:graphic>
          <a:graphicData uri="http://schemas.openxmlformats.org/drawingml/2006/table">
            <a:tbl>
              <a:tblPr firstRow="1" firstCol="1" bandRow="1"/>
              <a:tblGrid>
                <a:gridCol w="693398"/>
                <a:gridCol w="2153127"/>
                <a:gridCol w="2966531"/>
                <a:gridCol w="1819792"/>
              </a:tblGrid>
              <a:tr h="4561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Месяц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Тема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Количество занятий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25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Октябрь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«Моя семья»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25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2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Октябрь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«Откуда я появился?»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25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3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Ноябрь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руки»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55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4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Ноябрь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«Как ухаживать за руками»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82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5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9075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ноги»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6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«Как беречь ноги?»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1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7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уши»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8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Январь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«Как беречь уши?»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9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Февраль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«Для чего мне нужен язычок?»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10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Февраль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зубки»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1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11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нос»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1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12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«Как беречь нос?»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13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Апрель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«Мои глаза»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7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14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Апрель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«Как беречь глаза?»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5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15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Май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«Что нам надо кушать?»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9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4"/>
                          </a:solidFill>
                        </a:rPr>
                        <a:t>16</a:t>
                      </a:r>
                      <a:endParaRPr lang="ru-RU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Май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«Изучаем свое тело»</a:t>
                      </a: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90">
                <a:tc grid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Итого: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874" marR="46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97125" y="1481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2213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042" y="169733"/>
            <a:ext cx="377072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</a:rPr>
              <a:t>Материально -  техническая </a:t>
            </a:r>
            <a:r>
              <a:rPr kumimoji="0" lang="ru-RU" sz="1800" b="1" i="0" u="none" strike="noStrike" kern="0" cap="none" spc="0" normalizeH="0" baseline="0" noProof="0" dirty="0" smtClean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</a:rPr>
              <a:t>база</a:t>
            </a:r>
            <a:endParaRPr kumimoji="0" lang="ru-RU" sz="1800" b="1" i="0" u="none" strike="noStrike" kern="0" cap="none" spc="0" normalizeH="0" baseline="0" noProof="0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7634" y="260648"/>
            <a:ext cx="3928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Библиотечный фонд (книга печати)</a:t>
            </a:r>
            <a:endParaRPr lang="ru-RU" b="1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latin typeface="Franklin Gothic Book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33" y="2996952"/>
            <a:ext cx="4398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/>
                <a:ea typeface="Calibri"/>
              </a:rPr>
              <a:t>Цифровые образовательные </a:t>
            </a:r>
            <a:r>
              <a:rPr lang="ru-RU" b="1" dirty="0" smtClean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/>
                <a:ea typeface="Calibri"/>
              </a:rPr>
              <a:t>ресурсы</a:t>
            </a:r>
            <a:endParaRPr lang="ru-RU" b="1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latin typeface="Franklin Gothic Book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734817" y="629980"/>
            <a:ext cx="4254274" cy="3876050"/>
          </a:xfrm>
          <a:prstGeom prst="horizontalScroll">
            <a:avLst>
              <a:gd name="adj" fmla="val 519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1.Галанова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С. Игры, которые лечат. – М.: ТЦ «Сфера», 2004. – 96с.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2.Мазнин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И. А. Стихи – загадки для детей.  – М., 2004. – 96 с.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3.Павлова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Л. М. Знакомим малыша с окружающим миром. – М.: Просвещение, 1987.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4.Рылеева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 В. Вместе весело. – М.: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Пресс, 2000.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5.Смирнова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В.  Ребенок познает мир/ авт. – сост. Т. В. Смирнова. – Волгоград: Учитель, 2008. – 167 с.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6.Тимофеева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 А. Подвижные игры с детьми. – М.: Просвещение, 1986. – 200 с.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7.Фесюкова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Л. Б. От трех до семи. – Харьков: Фолио, 1996. – 446 с.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01041" y="3366284"/>
            <a:ext cx="4254274" cy="2016224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программа «Детский сад: Развитие и Здоровье»;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Видео- и аудио записи;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Компьютерные игры и презентации;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Учебно-практическое оборудование.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01042" y="539065"/>
            <a:ext cx="4254274" cy="2016224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Мультимедиа проектор;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Наглядно-демонстрационные пособия;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Анатомический фартук;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Дидактический и раздаточный материал;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УМК.</a:t>
            </a:r>
          </a:p>
          <a:p>
            <a:pPr algn="ctr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4681685" y="4506030"/>
            <a:ext cx="4254274" cy="2016224"/>
          </a:xfrm>
          <a:prstGeom prst="horizontalScroll">
            <a:avLst>
              <a:gd name="adj" fmla="val 97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Конспекты образовательной деятельности в кружке по заданным темам;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материал   к занятиям кружка: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Сказки, загадки, стихи, песенки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темам, физкультминутки, пальчиковые  игры, правила гигиены, консультации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35907" y="4321364"/>
            <a:ext cx="1522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n w="10541" cmpd="sng">
                  <a:solidFill>
                    <a:srgbClr val="B83D6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/>
                <a:ea typeface="Times New Roman"/>
              </a:rPr>
              <a:t>Приложения</a:t>
            </a:r>
            <a:endParaRPr lang="ru-RU" b="1" dirty="0">
              <a:ln w="10541" cmpd="sng">
                <a:solidFill>
                  <a:srgbClr val="B83D68">
                    <a:shade val="88000"/>
                    <a:satMod val="110000"/>
                  </a:srgbClr>
                </a:solidFill>
                <a:prstDash val="solid"/>
              </a:ln>
              <a:solidFill>
                <a:srgbClr val="0070C0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98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303</TotalTime>
  <Words>1146</Words>
  <Application>Microsoft Office PowerPoint</Application>
  <PresentationFormat>Экран (4:3)</PresentationFormat>
  <Paragraphs>177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Я</cp:lastModifiedBy>
  <cp:revision>26</cp:revision>
  <dcterms:created xsi:type="dcterms:W3CDTF">2015-10-15T15:21:22Z</dcterms:created>
  <dcterms:modified xsi:type="dcterms:W3CDTF">2015-10-30T11:29:03Z</dcterms:modified>
</cp:coreProperties>
</file>